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426a7eeaec54406" /><Relationship Type="http://schemas.openxmlformats.org/officeDocument/2006/relationships/extended-properties" Target="/docProps/app.xml" Id="R6a1d5186391d4086" /><Relationship Type="http://schemas.openxmlformats.org/officeDocument/2006/relationships/officeDocument" Target="/ppt/presentation.xml" Id="Ra3a5e90ab779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3f4ef5827484d"/>
  </p:sldMasterIdLst>
  <p:notesMasterIdLst>
    <p:notesMasterId xmlns:r="http://schemas.openxmlformats.org/officeDocument/2006/relationships" r:id="R67335e610d404159"/>
  </p:notesMasterIdLst>
  <p:sldIdLst>
    <p:sldId xmlns:r="http://schemas.openxmlformats.org/officeDocument/2006/relationships" id="256" r:id="Raf67d32bb52349fe"/>
    <p:sldId xmlns:r="http://schemas.openxmlformats.org/officeDocument/2006/relationships" id="257" r:id="Rdacb0eeb1df64266"/>
    <p:sldId xmlns:r="http://schemas.openxmlformats.org/officeDocument/2006/relationships" id="258" r:id="R16877f76e44143c2"/>
    <p:sldId xmlns:r="http://schemas.openxmlformats.org/officeDocument/2006/relationships" id="259" r:id="R9d6e6d9e4b064ece"/>
    <p:sldId xmlns:r="http://schemas.openxmlformats.org/officeDocument/2006/relationships" id="260" r:id="R99e74a11c0934900"/>
    <p:sldId xmlns:r="http://schemas.openxmlformats.org/officeDocument/2006/relationships" id="261" r:id="R40fad0d915984f23"/>
    <p:sldId xmlns:r="http://schemas.openxmlformats.org/officeDocument/2006/relationships" id="262" r:id="Rb2de39b16d5544be"/>
    <p:sldId xmlns:r="http://schemas.openxmlformats.org/officeDocument/2006/relationships" id="263" r:id="Rcf0f03950ad940b2"/>
    <p:sldId xmlns:r="http://schemas.openxmlformats.org/officeDocument/2006/relationships" id="264" r:id="Rf5acfa5b62694c3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187a5466e8d4d21" /><Relationship Type="http://schemas.openxmlformats.org/officeDocument/2006/relationships/slideMaster" Target="/ppt/slideMasters/slideMaster1.xml" Id="R5423f4ef5827484d" /><Relationship Type="http://schemas.openxmlformats.org/officeDocument/2006/relationships/notesMaster" Target="/ppt/notesMasters/notesMaster1.xml" Id="R67335e610d404159" /><Relationship Type="http://schemas.openxmlformats.org/officeDocument/2006/relationships/presProps" Target="/ppt/presProps.xml" Id="R4a88c5f32e904207" /><Relationship Type="http://schemas.openxmlformats.org/officeDocument/2006/relationships/tableStyles" Target="/ppt/tableStyles.xml" Id="R23d25f98921e41b2" /><Relationship Type="http://schemas.openxmlformats.org/officeDocument/2006/relationships/slide" Target="/ppt/slides/slide1.xml" Id="Raf67d32bb52349fe" /><Relationship Type="http://schemas.openxmlformats.org/officeDocument/2006/relationships/slide" Target="/ppt/slides/slide2.xml" Id="Rdacb0eeb1df64266" /><Relationship Type="http://schemas.openxmlformats.org/officeDocument/2006/relationships/slide" Target="/ppt/slides/slide3.xml" Id="R16877f76e44143c2" /><Relationship Type="http://schemas.openxmlformats.org/officeDocument/2006/relationships/slide" Target="/ppt/slides/slide4.xml" Id="R9d6e6d9e4b064ece" /><Relationship Type="http://schemas.openxmlformats.org/officeDocument/2006/relationships/slide" Target="/ppt/slides/slide5.xml" Id="R99e74a11c0934900" /><Relationship Type="http://schemas.openxmlformats.org/officeDocument/2006/relationships/slide" Target="/ppt/slides/slide6.xml" Id="R40fad0d915984f23" /><Relationship Type="http://schemas.openxmlformats.org/officeDocument/2006/relationships/slide" Target="/ppt/slides/slide7.xml" Id="Rb2de39b16d5544be" /><Relationship Type="http://schemas.openxmlformats.org/officeDocument/2006/relationships/slide" Target="/ppt/slides/slide8.xml" Id="Rcf0f03950ad940b2" /><Relationship Type="http://schemas.openxmlformats.org/officeDocument/2006/relationships/slide" Target="/ppt/slides/slide9.xml" Id="Rf5acfa5b62694c3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0d7d6fa0e9743a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7e38681bbc644fd" /><Relationship Type="http://schemas.openxmlformats.org/officeDocument/2006/relationships/notesMaster" Target="/ppt/notesMasters/notesMaster1.xml" Id="R93da8b4466da4e0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3c0a3e5cc454266" /><Relationship Type="http://schemas.openxmlformats.org/officeDocument/2006/relationships/notesMaster" Target="/ppt/notesMasters/notesMaster1.xml" Id="R4a1bb704f220426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1e45803edde4876" /><Relationship Type="http://schemas.openxmlformats.org/officeDocument/2006/relationships/notesMaster" Target="/ppt/notesMasters/notesMaster1.xml" Id="Rc51bcac6740e43c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803f34236474105" /><Relationship Type="http://schemas.openxmlformats.org/officeDocument/2006/relationships/notesMaster" Target="/ppt/notesMasters/notesMaster1.xml" Id="R8a7e09c56bac498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626d92d598748cb" /><Relationship Type="http://schemas.openxmlformats.org/officeDocument/2006/relationships/notesMaster" Target="/ppt/notesMasters/notesMaster1.xml" Id="Rab44096fbb514a3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268af690dc64dcf" /><Relationship Type="http://schemas.openxmlformats.org/officeDocument/2006/relationships/notesMaster" Target="/ppt/notesMasters/notesMaster1.xml" Id="Rd965dc701eef4b2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7abbce41795413e" /><Relationship Type="http://schemas.openxmlformats.org/officeDocument/2006/relationships/notesMaster" Target="/ppt/notesMasters/notesMaster1.xml" Id="R6ee1976eee144fd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d6543ecf8a446cb" /><Relationship Type="http://schemas.openxmlformats.org/officeDocument/2006/relationships/notesMaster" Target="/ppt/notesMasters/notesMaster1.xml" Id="R29e0449925fc4ee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afc44b85b964d2d" /><Relationship Type="http://schemas.openxmlformats.org/officeDocument/2006/relationships/notesMaster" Target="/ppt/notesMasters/notesMaster1.xml" Id="R2c0191cadabd485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/Users/v029315/Projects/rag-batch/frontend/app.py — SIRIUS name expansion.</a:t>
            </a:r>
          </a:p>
          <a:p xmlns:a="http://schemas.openxmlformats.org/drawingml/2006/main">
            <a:r>
              <a:t>- /Users/v029315/Projects/SAE-websites/web/assets/images/sirius-system.png — original OpenAI ImageGen asset, 2026-09-01.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/Users/v029315/Projects/rag-batch/README.md — application purpose and evidence-traceability workflow.</a:t>
            </a:r>
          </a:p>
          <a:p xmlns:a="http://schemas.openxmlformats.org/drawingml/2006/main">
            <a:r>
              <a:t>- Editorial synthesis; no quantitative performance claim is made.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/Users/v029315/Projects/rag-batch/README.md — platform scope and non-chatbot positioning.</a:t>
            </a:r>
          </a:p>
          <a:p xmlns:a="http://schemas.openxmlformats.org/drawingml/2006/main">
            <a:r>
              <a:t>- /Users/v029315/Projects/rag-batch/frontend/app.py — product name.</a:t>
            </a:r>
          </a:p>
          <a:p xmlns:a="http://schemas.openxmlformats.org/drawingml/2006/main">
            <a:r>
              <a:t>- /Users/v029315/Projects/SAE-websites/imported-homepage/lib/sae-content.ts — human-judgement statement.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/Users/v029315/Projects/rag-batch/README.md — core workflow and run types.</a:t>
            </a:r>
          </a:p>
          <a:p xmlns:a="http://schemas.openxmlformats.org/drawingml/2006/main">
            <a:r>
              <a:t>- /Users/v029315/Projects/rag-batch/DocumentFamiliarisation.md — repository preparation sequence and context artefacts.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/Users/v029315/Projects/rag-batch/README.md — hybrid retrieval, run modes, runtime controls and artifacts.</a:t>
            </a:r>
          </a:p>
          <a:p xmlns:a="http://schemas.openxmlformats.org/drawingml/2006/main">
            <a:r>
              <a:t>- /Users/v029315/Projects/rag-batch/DocumentFamiliarisation.md — structure index, profile and primer.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/Users/v029315/Projects/rag-batch/README.md — hybrid retriever and task pipeline.</a:t>
            </a:r>
          </a:p>
          <a:p xmlns:a="http://schemas.openxmlformats.org/drawingml/2006/main">
            <a:r>
              <a:t>- /Users/v029315/Projects/rag-batch/DocumentFamiliarisation.md — context injection goal and repository-enrichment artefacts.</a:t>
            </a:r>
          </a:p>
          <a:p xmlns:a="http://schemas.openxmlformats.org/drawingml/2006/main">
            <a:r>
              <a:t>- The final sentence is an SAE editorial principle, not a certification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/Users/v029315/Projects/rag-batch/README.md — Slot A / Slot B workflow and requirement-verification examples.</a:t>
            </a:r>
          </a:p>
          <a:p xmlns:a="http://schemas.openxmlformats.org/drawingml/2006/main">
            <a:r>
              <a:t>- This is an illustrative workflow, not a reported client result.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/Users/v029315/Projects/rag-batch/README.md — user confirmation, evaluation and controlled workflow.</a:t>
            </a:r>
          </a:p>
          <a:p xmlns:a="http://schemas.openxmlformats.org/drawingml/2006/main">
            <a:r>
              <a:t>- The four-role model is SAE's proposed cooperative operating model for SIRIUS; it is not a legal-organisational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/Users/v029315/Projects/SAE-websites/web/en/index.html — controlled public contact details and capability framing.</a:t>
            </a:r>
          </a:p>
          <a:p xmlns:a="http://schemas.openxmlformats.org/drawingml/2006/main">
            <a:r>
              <a:t>- Pilot recommendation is a proposed adoption approach, not a reported deployment.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c5c7e9b5a478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92653ef21944c26" /><Relationship Type="http://schemas.openxmlformats.org/officeDocument/2006/relationships/slideLayout" Target="/ppt/slideLayouts/slideLayout1.xml" Id="R7d038b435a15454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038b435a15454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957820cd642a7" /><Relationship Type="http://schemas.openxmlformats.org/officeDocument/2006/relationships/image" Target="/ppt/media/image.png" Id="R68922cdc24a34f63" /><Relationship Type="http://schemas.openxmlformats.org/officeDocument/2006/relationships/notesSlide" Target="/ppt/notesSlides/notesSlide1.xml" Id="R91da889cf126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e0601b564456c" /><Relationship Type="http://schemas.openxmlformats.org/officeDocument/2006/relationships/notesSlide" Target="/ppt/notesSlides/notesSlide2.xml" Id="R153a89546e6f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837af670245b7" /><Relationship Type="http://schemas.openxmlformats.org/officeDocument/2006/relationships/notesSlide" Target="/ppt/notesSlides/notesSlide3.xml" Id="R316e007cb581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b4b3e69794e51" /><Relationship Type="http://schemas.openxmlformats.org/officeDocument/2006/relationships/notesSlide" Target="/ppt/notesSlides/notesSlide4.xml" Id="R48957875f379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6de2a2ca64f1a" /><Relationship Type="http://schemas.openxmlformats.org/officeDocument/2006/relationships/notesSlide" Target="/ppt/notesSlides/notesSlide5.xml" Id="Rf690b7357c2a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b2d1ee1fc4402" /><Relationship Type="http://schemas.openxmlformats.org/officeDocument/2006/relationships/notesSlide" Target="/ppt/notesSlides/notesSlide6.xml" Id="R303e513d8e4a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73c7855fc4cb8" /><Relationship Type="http://schemas.openxmlformats.org/officeDocument/2006/relationships/notesSlide" Target="/ppt/notesSlides/notesSlide7.xml" Id="R5a7009ccbe4e4f8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94e5ec05f4c3d" /><Relationship Type="http://schemas.openxmlformats.org/officeDocument/2006/relationships/notesSlide" Target="/ppt/notesSlides/notesSlide8.xml" Id="R19da86bc8be9462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68e9a8756441e" /><Relationship Type="http://schemas.openxmlformats.org/officeDocument/2006/relationships/notesSlide" Target="/ppt/notesSlides/notesSlide9.xml" Id="R8c1dfae2979e40f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8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922cdc24a34f6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16848B-A7A8-4101-98D7-B675C9A1E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715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82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5FDB55-C3A5-443D-9EA5-3D12DC0F2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C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1E2BF4-6D04-43DA-898A-81A4271A8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C8FF"/>
                </a:solidFill>
              </a:defRPr>
            </a:pPr>
            <a:r>
              <a:rPr sz="1200" b="1">
                <a:solidFill>
                  <a:srgbClr val="66C8FF"/>
                </a:solidFill>
              </a:rPr>
              <a:t>SAE — AUTOMATION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B57299-203A-4A80-AEF0-0AF3019D5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762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F7FBFF"/>
                </a:solidFill>
              </a:defRPr>
            </a:pPr>
            <a:r>
              <a:rPr sz="5100" b="1">
                <a:solidFill>
                  <a:srgbClr val="F7FBFF"/>
                </a:solidFill>
              </a:rPr>
              <a:t>SIRIUS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FA7CFE-DE15-4DAF-9BDB-53A99D2B6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0350"/>
            <a:ext cx="4191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8E8FF"/>
                </a:solidFill>
              </a:defRPr>
            </a:pPr>
            <a:r>
              <a:rPr sz="1875" b="1">
                <a:solidFill>
                  <a:srgbClr val="B8E8FF"/>
                </a:solidFill>
              </a:rPr>
              <a:t>SAE Industrial Retrieval &amp;</a:t>
            </a:r>
          </a:p>
          <a:p xmlns:a="http://schemas.openxmlformats.org/drawingml/2006/main">
            <a:pPr algn="l">
              <a:defRPr sz="1875" b="1">
                <a:solidFill>
                  <a:srgbClr val="B8E8FF"/>
                </a:solidFill>
              </a:defRPr>
            </a:pPr>
            <a:r>
              <a:rPr sz="1875" b="1">
                <a:solidFill>
                  <a:srgbClr val="B8E8FF"/>
                </a:solidFill>
              </a:rPr>
              <a:t>Intelligence Unified System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14BB74-E07C-48DD-B2DA-B5B3DC502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48125"/>
            <a:ext cx="4095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7FBFF"/>
                </a:solidFill>
              </a:defRPr>
            </a:pPr>
            <a:r>
              <a:rPr sz="1650" b="0">
                <a:solidFill>
                  <a:srgbClr val="F7FBFF"/>
                </a:solidFill>
              </a:rPr>
              <a:t>Document intelligence for controlled, traceable engineering review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9A405C-98B1-4B40-A580-CF3B80FF2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245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FC6D8"/>
                </a:solidFill>
              </a:defRPr>
            </a:pPr>
            <a:r>
              <a:rPr sz="1050" b="1">
                <a:solidFill>
                  <a:srgbClr val="AFC6D8"/>
                </a:solidFill>
              </a:rPr>
              <a:t>PUBLIC OVERVIEW · 2026</a:t>
            </a:r>
          </a:p>
        </p:txBody>
      </p:sp>
    </p:spTree>
    <p:extLst>
      <p:ext uri="{BB962C8B-B14F-4D97-AF65-F5344CB8AC3E}">
        <p14:creationId xmlns:p14="http://schemas.microsoft.com/office/powerpoint/2010/main" val="84740748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8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FE2A412-8F5E-4C57-8B12-F07CD83D4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C8FF"/>
                </a:solidFill>
              </a:defRPr>
            </a:pPr>
            <a:r>
              <a:rPr sz="1200" b="1">
                <a:solidFill>
                  <a:srgbClr val="66C8FF"/>
                </a:solidFill>
              </a:rPr>
              <a:t>THE ENGINEERING CHALLENGE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EB2128-F488-46A4-9481-A170A4103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933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BFF"/>
                </a:solidFill>
              </a:defRPr>
            </a:pPr>
            <a:r>
              <a:rPr sz="3150" b="1">
                <a:solidFill>
                  <a:srgbClr val="F7FBFF"/>
                </a:solidFill>
              </a:rPr>
              <a:t>More documents should not mean less insight.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2922E2-EFDF-4107-A276-51CCCB0B0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8096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FC6D8"/>
                </a:solidFill>
              </a:defRPr>
            </a:pPr>
            <a:r>
              <a:rPr sz="1650" b="0">
                <a:solidFill>
                  <a:srgbClr val="AFC6D8"/>
                </a:solidFill>
              </a:rPr>
              <a:t>Regulated projects accumulate requirements, procedures, references and revisions faster than expert review capacity can scale.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85DE78-2821-4867-AB9A-C22C857DE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272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66C8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F55614-3515-4F58-A5F9-C0A8D9BC2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9090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C8FF"/>
                </a:solidFill>
              </a:defRPr>
            </a:pPr>
            <a:r>
              <a:rPr sz="1200" b="1">
                <a:solidFill>
                  <a:srgbClr val="66C8FF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9B4DD9-F174-4FA7-BA79-24C2E5DD4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BFF"/>
                </a:solidFill>
              </a:defRPr>
            </a:pPr>
            <a:r>
              <a:rPr sz="2100" b="1">
                <a:solidFill>
                  <a:srgbClr val="F7FBFF"/>
                </a:solidFill>
              </a:rPr>
              <a:t>Volume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262023-DAB4-4E6E-A8C6-CEBE7224A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05300"/>
            <a:ext cx="2667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FC6D8"/>
                </a:solidFill>
              </a:defRPr>
            </a:pPr>
            <a:r>
              <a:rPr sz="1350" b="0">
                <a:solidFill>
                  <a:srgbClr val="AFC6D8"/>
                </a:solidFill>
              </a:rPr>
              <a:t>Thousands of pages must be searched and compared without losing context.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56E70C-3601-4991-B289-E567D507A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162300"/>
            <a:ext cx="272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66C8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28DE0F-5762-4078-AC1E-C104D718F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39090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C8FF"/>
                </a:solidFill>
              </a:defRPr>
            </a:pPr>
            <a:r>
              <a:rPr sz="1200" b="1">
                <a:solidFill>
                  <a:srgbClr val="66C8FF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8DBC21-FE0D-442E-BC20-1912A195B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81000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BFF"/>
                </a:solidFill>
              </a:defRPr>
            </a:pPr>
            <a:r>
              <a:rPr sz="2100" b="1">
                <a:solidFill>
                  <a:srgbClr val="F7FBFF"/>
                </a:solidFill>
              </a:rPr>
              <a:t>Traceability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05F4DE-67CF-41A1-AB5E-47DC9FED6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305300"/>
            <a:ext cx="2667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FC6D8"/>
                </a:solidFill>
              </a:defRPr>
            </a:pPr>
            <a:r>
              <a:rPr sz="1350" b="0">
                <a:solidFill>
                  <a:srgbClr val="AFC6D8"/>
                </a:solidFill>
              </a:rPr>
              <a:t>Every finding must remain connected to its document, page and evidence.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62F299-4E4C-4893-A7B9-3913B7547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162300"/>
            <a:ext cx="272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A54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98D932-7E75-4B0F-B3DB-BB3CB61D4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39090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0A54A"/>
                </a:solidFill>
              </a:defRPr>
            </a:pPr>
            <a:r>
              <a:rPr sz="1200" b="1">
                <a:solidFill>
                  <a:srgbClr val="F0A54A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8EA67A-C8B0-4D2D-90A2-6359CDF76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81000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BFF"/>
                </a:solidFill>
              </a:defRPr>
            </a:pPr>
            <a:r>
              <a:rPr sz="2100" b="1">
                <a:solidFill>
                  <a:srgbClr val="F7FBFF"/>
                </a:solidFill>
              </a:rPr>
              <a:t>Accountability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8CB173-A6B6-45BC-B0A9-07B9EF2C9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4305300"/>
            <a:ext cx="2667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FC6D8"/>
                </a:solidFill>
              </a:defRPr>
            </a:pPr>
            <a:r>
              <a:rPr sz="1350" b="0">
                <a:solidFill>
                  <a:srgbClr val="AFC6D8"/>
                </a:solidFill>
              </a:rPr>
              <a:t>Engineering conclusions still require qualified human judgement.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453CCD-3689-4FBE-B039-62FAAC8A4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1536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9BE1FB3-619E-46DB-AC51-F412BC964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FC6D8"/>
                </a:solidFill>
              </a:defRPr>
            </a:pPr>
            <a:r>
              <a:rPr sz="900" b="0">
                <a:solidFill>
                  <a:srgbClr val="AFC6D8"/>
                </a:solidFill>
              </a:rPr>
              <a:t>SAE — Automation · SIRIUS public overview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67BD16-03D6-4EA9-B2C0-9012FFB1E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4960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C8FF"/>
                </a:solidFill>
              </a:defRPr>
            </a:pPr>
            <a:r>
              <a:rPr sz="900" b="1">
                <a:solidFill>
                  <a:srgbClr val="66C8FF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07437858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EEF5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B2DA5D-EA25-4606-B277-4CFB3E760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23A5D"/>
                </a:solidFill>
              </a:defRPr>
            </a:pPr>
            <a:r>
              <a:rPr sz="1200" b="1">
                <a:solidFill>
                  <a:srgbClr val="123A5D"/>
                </a:solidFill>
              </a:rPr>
              <a:t>WHAT SIRIUS IS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131708-1D84-4B49-AC5B-92D32EC4A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00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43B"/>
                </a:solidFill>
              </a:defRPr>
            </a:pPr>
            <a:r>
              <a:rPr sz="3150" b="1">
                <a:solidFill>
                  <a:srgbClr val="10243B"/>
                </a:solidFill>
              </a:rPr>
              <a:t>A controlled path from document corpus to reviewable evidence.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402CD4-D502-4BFD-817E-491D113EF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4572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0B2645"/>
                </a:solidFill>
              </a:defRPr>
            </a:pPr>
            <a:r>
              <a:rPr sz="4950" b="1">
                <a:solidFill>
                  <a:srgbClr val="0B2645"/>
                </a:solidFill>
              </a:rPr>
              <a:t>SIRIUS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C3AF66-6931-4C0D-8321-5314FEA53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24175"/>
            <a:ext cx="4476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3A5D"/>
                </a:solidFill>
              </a:defRPr>
            </a:pPr>
            <a:r>
              <a:rPr sz="1650" b="1">
                <a:solidFill>
                  <a:srgbClr val="123A5D"/>
                </a:solidFill>
              </a:rPr>
              <a:t>SAE Industrial Retrieval &amp; Intelligence Unified 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FD5927-5E30-4F0C-89C3-34AAA87C7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038350"/>
            <a:ext cx="0" cy="3371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E2EC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C5BEC8-D28D-4452-BF61-89D022097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11455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3A5D"/>
                </a:solidFill>
              </a:defRPr>
            </a:pPr>
            <a:r>
              <a:rPr sz="1350" b="1">
                <a:solidFill>
                  <a:srgbClr val="123A5D"/>
                </a:solidFill>
              </a:rPr>
              <a:t>Purpose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934FE4-3DD0-4973-B5D7-EFBECFBC4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085975"/>
            <a:ext cx="3429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A7288"/>
                </a:solidFill>
              </a:defRPr>
            </a:pPr>
            <a:r>
              <a:rPr sz="1350" b="0">
                <a:solidFill>
                  <a:srgbClr val="5A7288"/>
                </a:solidFill>
              </a:rPr>
              <a:t>Assist structured analysis of large industrial and safety-critical document repositories.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E5046A-4B2E-429D-9032-B23F95E58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25755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3A5D"/>
                </a:solidFill>
              </a:defRPr>
            </a:pPr>
            <a:r>
              <a:rPr sz="1350" b="1">
                <a:solidFill>
                  <a:srgbClr val="123A5D"/>
                </a:solidFill>
              </a:rPr>
              <a:t>Method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E41976-E07B-4DCE-96AD-C2D57E3E8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228975"/>
            <a:ext cx="3429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A7288"/>
                </a:solidFill>
              </a:defRPr>
            </a:pPr>
            <a:r>
              <a:rPr sz="1350" b="0">
                <a:solidFill>
                  <a:srgbClr val="5A7288"/>
                </a:solidFill>
              </a:rPr>
              <a:t>Prepare the corpus, retrieve relevant evidence, verify coverage and preserve the reasoning trail.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E72A42-ED4B-4E11-904A-F939AC866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40055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0A54A"/>
                </a:solidFill>
              </a:defRPr>
            </a:pPr>
            <a:r>
              <a:rPr sz="1350" b="1">
                <a:solidFill>
                  <a:srgbClr val="F0A54A"/>
                </a:solidFill>
              </a:rPr>
              <a:t>Boundary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25108E-70C4-4473-8B32-BE1BF3A02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371975"/>
            <a:ext cx="3429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A7288"/>
                </a:solidFill>
              </a:defRPr>
            </a:pPr>
            <a:r>
              <a:rPr sz="1350" b="0">
                <a:solidFill>
                  <a:srgbClr val="5A7288"/>
                </a:solidFill>
              </a:rPr>
              <a:t>An engineering support system—not a chatbot, certification body or autonomous decision-maker.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712073-EF4E-4BC4-A2E9-DE5216363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44958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0B26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CDAE42-6ACF-4393-9979-B906C1421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14925"/>
            <a:ext cx="4038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BFF"/>
                </a:solidFill>
              </a:defRPr>
            </a:pPr>
            <a:r>
              <a:rPr sz="1350" b="1">
                <a:solidFill>
                  <a:srgbClr val="F7FBFF"/>
                </a:solidFill>
              </a:rPr>
              <a:t>AI supports the engineer; it does not replace engineering judgement.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5EC5EB-82D2-4A84-9D0E-C78070E93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E2E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037D22-8C37-463D-9303-CD209BCEE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A7288"/>
                </a:solidFill>
              </a:defRPr>
            </a:pPr>
            <a:r>
              <a:rPr sz="900" b="0">
                <a:solidFill>
                  <a:srgbClr val="5A7288"/>
                </a:solidFill>
              </a:rPr>
              <a:t>SAE — Automation · SIRIUS public overview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EE1973E-4870-451B-BDFB-156720041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4960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123A5D"/>
                </a:solidFill>
              </a:defRPr>
            </a:pPr>
            <a:r>
              <a:rPr sz="900" b="1">
                <a:solidFill>
                  <a:srgbClr val="123A5D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11350966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8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06650E5-BF5E-46FC-A7DF-434A575AA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C8FF"/>
                </a:solidFill>
              </a:defRPr>
            </a:pPr>
            <a:r>
              <a:rPr sz="1200" b="1">
                <a:solidFill>
                  <a:srgbClr val="66C8FF"/>
                </a:solidFill>
              </a:rPr>
              <a:t>HOW IT WORKS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63889A-F75F-4F9E-B9F3-9FA9C30BB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857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BFF"/>
                </a:solidFill>
              </a:defRPr>
            </a:pPr>
            <a:r>
              <a:rPr sz="3150" b="1">
                <a:solidFill>
                  <a:srgbClr val="F7FBFF"/>
                </a:solidFill>
              </a:rPr>
              <a:t>Four stages keep the analysis legible.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BFCAA8-E9A1-4F8B-BDB6-A62F13C91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295650"/>
            <a:ext cx="45720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66C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551F0E-7F70-4359-BC9A-9D484F25E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295650"/>
            <a:ext cx="45720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66C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02165D-5A79-44F5-AE75-92951EB48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295650"/>
            <a:ext cx="45720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0A5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CBF236-8312-4236-A76C-8DAEC9689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52700"/>
            <a:ext cx="2057400" cy="2038350"/>
          </a:xfrm>
          <a:prstGeom xmlns:a="http://schemas.openxmlformats.org/drawingml/2006/main" prst="roundRect">
            <a:avLst>
              <a:gd name="adj" fmla="val 7477"/>
            </a:avLst>
          </a:prstGeom>
          <a:solidFill xmlns:a="http://schemas.openxmlformats.org/drawingml/2006/main">
            <a:srgbClr val="0B2645"/>
          </a:solidFill>
          <a:ln xmlns:a="http://schemas.openxmlformats.org/drawingml/2006/main" w="9525">
            <a:solidFill>
              <a:srgbClr val="3153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E2DB53-3777-4C37-86A2-CFC51E240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432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6C8FF"/>
                </a:solidFill>
              </a:defRPr>
            </a:pPr>
            <a:r>
              <a:rPr sz="1125" b="1">
                <a:solidFill>
                  <a:srgbClr val="66C8F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3EBBAA-5B8E-424E-A1C9-F129ED0EF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62300"/>
            <a:ext cx="1676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BFF"/>
                </a:solidFill>
              </a:defRPr>
            </a:pPr>
            <a:r>
              <a:rPr sz="1875" b="1">
                <a:solidFill>
                  <a:srgbClr val="F7FBFF"/>
                </a:solidFill>
              </a:rPr>
              <a:t>Prepare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A4AD56-2D94-41D1-9E5A-8CE1EDF32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76650"/>
            <a:ext cx="1676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FC6D8"/>
                </a:solidFill>
              </a:defRPr>
            </a:pPr>
            <a:r>
              <a:rPr sz="1200" b="0">
                <a:solidFill>
                  <a:srgbClr val="AFC6D8"/>
                </a:solidFill>
              </a:rPr>
              <a:t>Map structure, profile the repository and add domain context.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365684-F86E-4DBE-8288-55E0330D0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552700"/>
            <a:ext cx="2057400" cy="2038350"/>
          </a:xfrm>
          <a:prstGeom xmlns:a="http://schemas.openxmlformats.org/drawingml/2006/main" prst="roundRect">
            <a:avLst>
              <a:gd name="adj" fmla="val 7477"/>
            </a:avLst>
          </a:prstGeom>
          <a:solidFill xmlns:a="http://schemas.openxmlformats.org/drawingml/2006/main">
            <a:srgbClr val="0B2645"/>
          </a:solidFill>
          <a:ln xmlns:a="http://schemas.openxmlformats.org/drawingml/2006/main" w="9525">
            <a:solidFill>
              <a:srgbClr val="31536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41E579-372A-4A9F-9AA0-C14C7C17C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432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6C8FF"/>
                </a:solidFill>
              </a:defRPr>
            </a:pPr>
            <a:r>
              <a:rPr sz="1125" b="1">
                <a:solidFill>
                  <a:srgbClr val="66C8FF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13F9D9-6ECA-4001-9498-48B7C4EF2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162300"/>
            <a:ext cx="1676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BFF"/>
                </a:solidFill>
              </a:defRPr>
            </a:pPr>
            <a:r>
              <a:rPr sz="1875" b="1">
                <a:solidFill>
                  <a:srgbClr val="F7FBFF"/>
                </a:solidFill>
              </a:rPr>
              <a:t>Retrieve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A21A39-06E2-4073-B7D5-5EBD0D624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676650"/>
            <a:ext cx="1676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FC6D8"/>
                </a:solidFill>
              </a:defRPr>
            </a:pPr>
            <a:r>
              <a:rPr sz="1200" b="0">
                <a:solidFill>
                  <a:srgbClr val="AFC6D8"/>
                </a:solidFill>
              </a:rPr>
              <a:t>Combine lexical, semantic and knowledge-graph search.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7F61D3-B8A3-4361-9348-4033A07A5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552700"/>
            <a:ext cx="2057400" cy="2038350"/>
          </a:xfrm>
          <a:prstGeom xmlns:a="http://schemas.openxmlformats.org/drawingml/2006/main" prst="roundRect">
            <a:avLst>
              <a:gd name="adj" fmla="val 7477"/>
            </a:avLst>
          </a:prstGeom>
          <a:solidFill xmlns:a="http://schemas.openxmlformats.org/drawingml/2006/main">
            <a:srgbClr val="0B2645"/>
          </a:solidFill>
          <a:ln xmlns:a="http://schemas.openxmlformats.org/drawingml/2006/main" w="9525">
            <a:solidFill>
              <a:srgbClr val="31536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FB0D40-48CB-4D27-84A8-1BC325E13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7432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6C8FF"/>
                </a:solidFill>
              </a:defRPr>
            </a:pPr>
            <a:r>
              <a:rPr sz="1125" b="1">
                <a:solidFill>
                  <a:srgbClr val="66C8F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407B07-F77F-4B77-92C5-2C9030298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162300"/>
            <a:ext cx="1676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BFF"/>
                </a:solidFill>
              </a:defRPr>
            </a:pPr>
            <a:r>
              <a:rPr sz="1875" b="1">
                <a:solidFill>
                  <a:srgbClr val="F7FBFF"/>
                </a:solidFill>
              </a:rPr>
              <a:t>Verify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0F0B320-7C38-4BE9-B469-5414C1A31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676650"/>
            <a:ext cx="1676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FC6D8"/>
                </a:solidFill>
              </a:defRPr>
            </a:pPr>
            <a:r>
              <a:rPr sz="1200" b="0">
                <a:solidFill>
                  <a:srgbClr val="AFC6D8"/>
                </a:solidFill>
              </a:rPr>
              <a:t>Extract and cross-reference evidence against an agreed plan.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549195B-3111-4462-9296-9F0A43D67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552700"/>
            <a:ext cx="2057400" cy="2038350"/>
          </a:xfrm>
          <a:prstGeom xmlns:a="http://schemas.openxmlformats.org/drawingml/2006/main" prst="roundRect">
            <a:avLst>
              <a:gd name="adj" fmla="val 7477"/>
            </a:avLst>
          </a:prstGeom>
          <a:solidFill xmlns:a="http://schemas.openxmlformats.org/drawingml/2006/main">
            <a:srgbClr val="123A5D"/>
          </a:solidFill>
          <a:ln xmlns:a="http://schemas.openxmlformats.org/drawingml/2006/main" w="19050">
            <a:solidFill>
              <a:srgbClr val="F0A54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EC89B7-D4EC-4998-869E-09EF6CCAD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432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0A54A"/>
                </a:solidFill>
              </a:defRPr>
            </a:pPr>
            <a:r>
              <a:rPr sz="1125" b="1">
                <a:solidFill>
                  <a:srgbClr val="F0A54A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4386B39-4DDE-4DD2-8E5F-B13BAA20B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162300"/>
            <a:ext cx="1676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BFF"/>
                </a:solidFill>
              </a:defRPr>
            </a:pPr>
            <a:r>
              <a:rPr sz="1875" b="1">
                <a:solidFill>
                  <a:srgbClr val="F7FBFF"/>
                </a:solidFill>
              </a:rPr>
              <a:t>Review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D8762F-3094-4DC3-BBDF-DF783FB58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676650"/>
            <a:ext cx="1676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FC6D8"/>
                </a:solidFill>
              </a:defRPr>
            </a:pPr>
            <a:r>
              <a:rPr sz="1200" b="0">
                <a:solidFill>
                  <a:srgbClr val="AFC6D8"/>
                </a:solidFill>
              </a:rPr>
              <a:t>Deliver traceable findings for specialist evaluation.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F6871A0-A9C3-40D8-B323-52E686C34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1000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8E8FF"/>
                </a:solidFill>
              </a:defRPr>
            </a:pPr>
            <a:r>
              <a:rPr sz="1650" b="1">
                <a:solidFill>
                  <a:srgbClr val="B8E8FF"/>
                </a:solidFill>
              </a:rPr>
              <a:t>The evidence chain remains visible from source material to engineering conclusion.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95892EE-1371-4A31-B934-818428CEF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1536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0945839-5B91-437B-8651-005E96A90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FC6D8"/>
                </a:solidFill>
              </a:defRPr>
            </a:pPr>
            <a:r>
              <a:rPr sz="900" b="0">
                <a:solidFill>
                  <a:srgbClr val="AFC6D8"/>
                </a:solidFill>
              </a:rPr>
              <a:t>SAE — Automation · SIRIUS public overview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E1416E-DC8C-4011-BC00-61EC09962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4960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C8FF"/>
                </a:solidFill>
              </a:defRPr>
            </a:pPr>
            <a:r>
              <a:rPr sz="900" b="1">
                <a:solidFill>
                  <a:srgbClr val="66C8FF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06755814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B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0EAAF75-EB2C-4C06-B7B2-AB21782F7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23A5D"/>
                </a:solidFill>
              </a:defRPr>
            </a:pPr>
            <a:r>
              <a:rPr sz="1200" b="1">
                <a:solidFill>
                  <a:srgbClr val="123A5D"/>
                </a:solidFill>
              </a:rPr>
              <a:t>MAIN FEATURES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4B9A8C-061D-4A28-9A13-D319568CB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971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43B"/>
                </a:solidFill>
              </a:defRPr>
            </a:pPr>
            <a:r>
              <a:rPr sz="3150" b="1">
                <a:solidFill>
                  <a:srgbClr val="10243B"/>
                </a:solidFill>
              </a:rPr>
              <a:t>Each capability serves a traceable review process.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F56373A-0BAC-466C-94C9-ACB969D5D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43100"/>
            <a:ext cx="0" cy="3695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E2EC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2C0CD3-C9DA-421E-8595-8F3483686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23A5D"/>
                </a:solidFill>
              </a:defRPr>
            </a:pPr>
            <a:r>
              <a:rPr sz="1200" b="1">
                <a:solidFill>
                  <a:srgbClr val="123A5D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9A3B22-67FB-4188-9177-1A0B744BD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574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43B"/>
                </a:solidFill>
              </a:defRPr>
            </a:pPr>
            <a:r>
              <a:rPr sz="1650" b="1">
                <a:solidFill>
                  <a:srgbClr val="10243B"/>
                </a:solidFill>
              </a:rPr>
              <a:t>Document familiarisation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0198A4-46F8-40B0-897A-ADB4B44EB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428875"/>
            <a:ext cx="3905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A7288"/>
                </a:solidFill>
              </a:defRPr>
            </a:pPr>
            <a:r>
              <a:rPr sz="1200" b="0">
                <a:solidFill>
                  <a:srgbClr val="5A7288"/>
                </a:solidFill>
              </a:rPr>
              <a:t>Structural index, corpus profile and domain primer establish context before analysis.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2585F1-9CFF-496B-BF49-A0AA85361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433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23A5D"/>
                </a:solidFill>
              </a:defRPr>
            </a:pPr>
            <a:r>
              <a:rPr sz="1200" b="1">
                <a:solidFill>
                  <a:srgbClr val="123A5D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67DEAE0-EF73-4700-AEC0-835B2D7E4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052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43B"/>
                </a:solidFill>
              </a:defRPr>
            </a:pPr>
            <a:r>
              <a:rPr sz="1650" b="1">
                <a:solidFill>
                  <a:srgbClr val="10243B"/>
                </a:solidFill>
              </a:rPr>
              <a:t>Hybrid retrieval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EF0222-A762-4A68-AE21-BD5D755BD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76675"/>
            <a:ext cx="3905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A7288"/>
                </a:solidFill>
              </a:defRPr>
            </a:pPr>
            <a:r>
              <a:rPr sz="1200" b="0">
                <a:solidFill>
                  <a:srgbClr val="5A7288"/>
                </a:solidFill>
              </a:rPr>
              <a:t>Keyword search, semantic vectors and knowledge-graph relationships work together.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92BF74-0D81-4732-8E8B-73931145F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23A5D"/>
                </a:solidFill>
              </a:defRPr>
            </a:pPr>
            <a:r>
              <a:rPr sz="1200" b="1">
                <a:solidFill>
                  <a:srgbClr val="123A5D"/>
                </a:solidFill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D487A5-41DB-4F5B-8C14-766AB2A1D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530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43B"/>
                </a:solidFill>
              </a:defRPr>
            </a:pPr>
            <a:r>
              <a:rPr sz="1650" b="1">
                <a:solidFill>
                  <a:srgbClr val="10243B"/>
                </a:solidFill>
              </a:rPr>
              <a:t>Requirement verification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2A7DAF-58B9-4271-B08C-5457AD68F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24475"/>
            <a:ext cx="3905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A7288"/>
                </a:solidFill>
              </a:defRPr>
            </a:pPr>
            <a:r>
              <a:rPr sz="1200" b="0">
                <a:solidFill>
                  <a:srgbClr val="5A7288"/>
                </a:solidFill>
              </a:rPr>
              <a:t>A repeatable task chain compares implementation evidence with its source of truth.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A364620-91D6-46EB-A810-FAA01EF89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0955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23A5D"/>
                </a:solidFill>
              </a:defRPr>
            </a:pPr>
            <a:r>
              <a:rPr sz="1200" b="1">
                <a:solidFill>
                  <a:srgbClr val="123A5D"/>
                </a:solidFill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1DB8FF-DCF3-4E4F-8141-8A40C3DF9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0574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43B"/>
                </a:solidFill>
              </a:defRPr>
            </a:pPr>
            <a:r>
              <a:rPr sz="1650" b="1">
                <a:solidFill>
                  <a:srgbClr val="10243B"/>
                </a:solidFill>
              </a:rPr>
              <a:t>Traceable findings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82F20F-1AFA-4C0A-A1AD-3920E4A50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428875"/>
            <a:ext cx="3905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A7288"/>
                </a:solidFill>
              </a:defRPr>
            </a:pPr>
            <a:r>
              <a:rPr sz="1200" b="0">
                <a:solidFill>
                  <a:srgbClr val="5A7288"/>
                </a:solidFill>
              </a:rPr>
              <a:t>Document and page references remain attached to extracted evidence.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6B6E22-807C-46C0-B9F9-149628DF6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5433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23A5D"/>
                </a:solidFill>
              </a:defRPr>
            </a:pPr>
            <a:r>
              <a:rPr sz="1200" b="1">
                <a:solidFill>
                  <a:srgbClr val="123A5D"/>
                </a:solidFill>
              </a:rPr>
              <a:t>05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7D9B17-9829-4ECC-AF3B-F5B02BAA5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5052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43B"/>
                </a:solidFill>
              </a:defRPr>
            </a:pPr>
            <a:r>
              <a:rPr sz="1650" b="1">
                <a:solidFill>
                  <a:srgbClr val="10243B"/>
                </a:solidFill>
              </a:rPr>
              <a:t>Controlled batch runs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241988C-61AE-41DC-AA99-EF737867F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876675"/>
            <a:ext cx="3905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A7288"/>
                </a:solidFill>
              </a:defRPr>
            </a:pPr>
            <a:r>
              <a:rPr sz="1200" b="0">
                <a:solidFill>
                  <a:srgbClr val="5A7288"/>
                </a:solidFill>
              </a:rPr>
              <a:t>Dry runs, progress, partial results and runtime controls support long analyses.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563B77B-262A-4DDF-B0C3-2EF91C98F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9911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23A5D"/>
                </a:solidFill>
              </a:defRPr>
            </a:pPr>
            <a:r>
              <a:rPr sz="1200" b="1">
                <a:solidFill>
                  <a:srgbClr val="123A5D"/>
                </a:solidFill>
              </a:rPr>
              <a:t>06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DFF7C37-C6F8-48CF-BF95-EEFB2E50B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9530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43B"/>
                </a:solidFill>
              </a:defRPr>
            </a:pPr>
            <a:r>
              <a:rPr sz="1650" b="1">
                <a:solidFill>
                  <a:srgbClr val="10243B"/>
                </a:solidFill>
              </a:rPr>
              <a:t>Human oversight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B33B052-AFFD-4B70-AF9C-4B04AD6AC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5324475"/>
            <a:ext cx="3905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A7288"/>
                </a:solidFill>
              </a:defRPr>
            </a:pPr>
            <a:r>
              <a:rPr sz="1200" b="0">
                <a:solidFill>
                  <a:srgbClr val="5A7288"/>
                </a:solidFill>
              </a:rPr>
              <a:t>Specialists confirm scope, review exceptions and remain accountable for decisions.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8211348-00EF-49E2-A1EB-324E9DA0F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E2E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06D3546-B212-4214-BA86-D3EBE356B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A7288"/>
                </a:solidFill>
              </a:defRPr>
            </a:pPr>
            <a:r>
              <a:rPr sz="900" b="0">
                <a:solidFill>
                  <a:srgbClr val="5A7288"/>
                </a:solidFill>
              </a:rPr>
              <a:t>SAE — Automation · SIRIUS public overview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1B1C866-BD6E-46FE-B324-87B6357ED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4960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123A5D"/>
                </a:solidFill>
              </a:defRPr>
            </a:pPr>
            <a:r>
              <a:rPr sz="900" b="1">
                <a:solidFill>
                  <a:srgbClr val="123A5D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58419666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8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269D97D-B26D-4F7A-86D0-0E3580E23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C8FF"/>
                </a:solidFill>
              </a:defRPr>
            </a:pPr>
            <a:r>
              <a:rPr sz="1200" b="1">
                <a:solidFill>
                  <a:srgbClr val="66C8FF"/>
                </a:solidFill>
              </a:rPr>
              <a:t>INNOVATIVE FEATURES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1077CE-748C-4A56-BA92-8461989D9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962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BFF"/>
                </a:solidFill>
              </a:defRPr>
            </a:pPr>
            <a:r>
              <a:rPr sz="3150" b="1">
                <a:solidFill>
                  <a:srgbClr val="F7FBFF"/>
                </a:solidFill>
              </a:rPr>
              <a:t>SIRIUS becomes corpus-aware before it reasons.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E8E521-D97A-44E3-9CE3-BF643AA37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885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FC6D8"/>
                </a:solidFill>
              </a:defRPr>
            </a:pPr>
            <a:r>
              <a:rPr sz="1575" b="0">
                <a:solidFill>
                  <a:srgbClr val="AFC6D8"/>
                </a:solidFill>
              </a:rPr>
              <a:t>A generic assistant starts with a question. SIRIUS first establishes the repository's structure, vocabulary and retrieval context.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CEEE4B-5BB2-4753-8B7F-DB8F1FCAA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6225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6C8FF"/>
                </a:solidFill>
              </a:defRPr>
            </a:pPr>
            <a:r>
              <a:rPr sz="1125" b="1">
                <a:solidFill>
                  <a:srgbClr val="66C8FF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0D2C64-7BA5-4E3C-8E2D-9FD12E87A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714625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FBFF"/>
                </a:solidFill>
              </a:defRPr>
            </a:pPr>
            <a:r>
              <a:rPr sz="1725" b="1">
                <a:solidFill>
                  <a:srgbClr val="F7FBFF"/>
                </a:solidFill>
              </a:rPr>
              <a:t>Context before prompt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B53A96-6EA1-40A1-B808-64964422D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733675"/>
            <a:ext cx="619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FC6D8"/>
                </a:solidFill>
              </a:defRPr>
            </a:pPr>
            <a:r>
              <a:rPr sz="1350" b="0">
                <a:solidFill>
                  <a:srgbClr val="AFC6D8"/>
                </a:solidFill>
              </a:rPr>
              <a:t>Repository knowledge is prepared before the first analytical query.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C1F982-738F-43A6-9AD2-BE2275E8E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257550"/>
            <a:ext cx="971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1536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A0F596-FF62-4708-B0D3-B31A69601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6C8FF"/>
                </a:solidFill>
              </a:defRPr>
            </a:pPr>
            <a:r>
              <a:rPr sz="1125" b="1">
                <a:solidFill>
                  <a:srgbClr val="66C8FF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EDA013-71E8-4527-9BB4-0CC8D1362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457575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FBFF"/>
                </a:solidFill>
              </a:defRPr>
            </a:pPr>
            <a:r>
              <a:rPr sz="1725" b="1">
                <a:solidFill>
                  <a:srgbClr val="F7FBFF"/>
                </a:solidFill>
              </a:rPr>
              <a:t>Three-way retrieval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92AFC3-CFAF-423C-9841-9FC574EA4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476625"/>
            <a:ext cx="619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FC6D8"/>
                </a:solidFill>
              </a:defRPr>
            </a:pPr>
            <a:r>
              <a:rPr sz="1350" b="0">
                <a:solidFill>
                  <a:srgbClr val="AFC6D8"/>
                </a:solidFill>
              </a:rPr>
              <a:t>Lexical precision, semantic similarity and graph structure reinforce one another.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021EB7-F78F-4B55-821F-1D64495F5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000500"/>
            <a:ext cx="971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1536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05B97D-8C1E-4F1E-AE13-5304C912F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4815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6C8FF"/>
                </a:solidFill>
              </a:defRPr>
            </a:pPr>
            <a:r>
              <a:rPr sz="1125" b="1">
                <a:solidFill>
                  <a:srgbClr val="66C8FF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717E4C-BC8D-437D-922C-DB1A1788F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200525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FBFF"/>
                </a:solidFill>
              </a:defRPr>
            </a:pPr>
            <a:r>
              <a:rPr sz="1725" b="1">
                <a:solidFill>
                  <a:srgbClr val="F7FBFF"/>
                </a:solidFill>
              </a:rPr>
              <a:t>Deterministic task chain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48F42B4-70C2-4CFD-8B40-42BDCA312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219575"/>
            <a:ext cx="619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FC6D8"/>
                </a:solidFill>
              </a:defRPr>
            </a:pPr>
            <a:r>
              <a:rPr sz="1350" b="0">
                <a:solidFill>
                  <a:srgbClr val="AFC6D8"/>
                </a:solidFill>
              </a:rPr>
              <a:t>Extraction, lookup and synthesis remain separated and reviewable.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275ABD-34CD-4BA5-A51E-974F8B946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743450"/>
            <a:ext cx="971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1536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165D2E7-1EBF-4BA0-9463-4B60DCD17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0A54A"/>
                </a:solidFill>
              </a:defRPr>
            </a:pPr>
            <a:r>
              <a:rPr sz="1125" b="1">
                <a:solidFill>
                  <a:srgbClr val="F0A54A"/>
                </a:solidFill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5C4ADBB-DB2D-4B9E-9741-948CE26D1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943475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FBFF"/>
                </a:solidFill>
              </a:defRPr>
            </a:pPr>
            <a:r>
              <a:rPr sz="1725" b="1">
                <a:solidFill>
                  <a:srgbClr val="F7FBFF"/>
                </a:solidFill>
              </a:rPr>
              <a:t>Evidence-led reasoning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316513-C414-4E7D-AB18-56CBF4FF1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962525"/>
            <a:ext cx="619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FC6D8"/>
                </a:solidFill>
              </a:defRPr>
            </a:pPr>
            <a:r>
              <a:rPr sz="1350" b="0">
                <a:solidFill>
                  <a:srgbClr val="AFC6D8"/>
                </a:solidFill>
              </a:rPr>
              <a:t>The system is designed to show where a conclusion came from.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E3EB1E-59B7-4535-B8F7-8902E124C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91200"/>
            <a:ext cx="104584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123A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400D28E-2757-4E26-968C-EC81B5280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876925"/>
            <a:ext cx="1000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E8FF"/>
                </a:solidFill>
              </a:defRPr>
            </a:pPr>
            <a:r>
              <a:rPr sz="1275" b="1">
                <a:solidFill>
                  <a:srgbClr val="B8E8FF"/>
                </a:solidFill>
              </a:rPr>
              <a:t>Innovation is valuable only when it remains inspectable, challengeable and governed.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DDF8D9D-7097-48DA-9D29-C7708B5D4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1536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4EEF6FD-DE1F-4D33-A57D-53A307547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FC6D8"/>
                </a:solidFill>
              </a:defRPr>
            </a:pPr>
            <a:r>
              <a:rPr sz="900" b="0">
                <a:solidFill>
                  <a:srgbClr val="AFC6D8"/>
                </a:solidFill>
              </a:rPr>
              <a:t>SAE — Automation · SIRIUS public overview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A7A4340-474F-40FB-8E17-C293D4253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4960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C8FF"/>
                </a:solidFill>
              </a:defRPr>
            </a:pPr>
            <a:r>
              <a:rPr sz="900" b="1">
                <a:solidFill>
                  <a:srgbClr val="66C8FF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75446364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EEF5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1C230FC-839B-494C-8A09-D0BBDD3B0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23A5D"/>
                </a:solidFill>
              </a:defRPr>
            </a:pPr>
            <a:r>
              <a:rPr sz="1200" b="1">
                <a:solidFill>
                  <a:srgbClr val="123A5D"/>
                </a:solidFill>
              </a:rPr>
              <a:t>ILLUSTRATIVE USE CASE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FA3258-E9E2-421C-85D4-4048069D2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43B"/>
                </a:solidFill>
              </a:defRPr>
            </a:pPr>
            <a:r>
              <a:rPr sz="3150" b="1">
                <a:solidFill>
                  <a:srgbClr val="10243B"/>
                </a:solidFill>
              </a:rPr>
              <a:t>Verify whether implementation evidence covers the requirements.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8524B4-E763-4D91-AF1A-2AD764F7F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28850"/>
            <a:ext cx="2590800" cy="2000250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7FBFF"/>
          </a:solidFill>
          <a:ln xmlns:a="http://schemas.openxmlformats.org/drawingml/2006/main" w="9525">
            <a:solidFill>
              <a:srgbClr val="D6E2EC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852F48-06EC-460C-ADD6-0C128190C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981200"/>
            <a:ext cx="2590800" cy="2495550"/>
          </a:xfrm>
          <a:prstGeom xmlns:a="http://schemas.openxmlformats.org/drawingml/2006/main" prst="roundRect">
            <a:avLst>
              <a:gd name="adj" fmla="val 6870"/>
            </a:avLst>
          </a:prstGeom>
          <a:solidFill xmlns:a="http://schemas.openxmlformats.org/drawingml/2006/main">
            <a:srgbClr val="0B26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6ED5E4-50CA-47F9-AF08-58E2485DC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228850"/>
            <a:ext cx="2590800" cy="2000250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7FBFF"/>
          </a:solidFill>
          <a:ln xmlns:a="http://schemas.openxmlformats.org/drawingml/2006/main" w="9525">
            <a:solidFill>
              <a:srgbClr val="D6E2EC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815EBF-D22C-470D-8BC1-6A96CCD43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86100"/>
            <a:ext cx="895350" cy="2667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66C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788FC5-1F52-48D4-8F55-28A1A703E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086100"/>
            <a:ext cx="895350" cy="2667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0A5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5A578E-0AFA-4EAD-9A95-AA0603B91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5745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23A5D"/>
                </a:solidFill>
              </a:defRPr>
            </a:pPr>
            <a:r>
              <a:rPr sz="1125" b="1">
                <a:solidFill>
                  <a:srgbClr val="123A5D"/>
                </a:solidFill>
              </a:rPr>
              <a:t>SLOT B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64C8BC-1FA1-44DB-A9A3-278B3B291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87655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0243B"/>
                </a:solidFill>
              </a:defRPr>
            </a:pPr>
            <a:r>
              <a:rPr sz="1950" b="1">
                <a:solidFill>
                  <a:srgbClr val="10243B"/>
                </a:solidFill>
              </a:rPr>
              <a:t>Source of truth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F52ACB-382E-428D-9991-FD9ACC2CD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40995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7288"/>
                </a:solidFill>
              </a:defRPr>
            </a:pPr>
            <a:r>
              <a:rPr sz="1275" b="0">
                <a:solidFill>
                  <a:srgbClr val="5A7288"/>
                </a:solidFill>
              </a:rPr>
              <a:t>Requirements, safety report, standard or approved reference corpus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B14D61-B09F-4632-AF63-EC96C4A83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30505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7FBFF"/>
                </a:solidFill>
              </a:defRPr>
            </a:pPr>
            <a:r>
              <a:rPr sz="2250" b="1">
                <a:solidFill>
                  <a:srgbClr val="F7FBFF"/>
                </a:solidFill>
              </a:rPr>
              <a:t>SIRIUS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0CC2E1-92B7-4963-89F0-A659E3EBF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90850"/>
            <a:ext cx="17907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B8E8FF"/>
                </a:solidFill>
              </a:defRPr>
            </a:pPr>
            <a:r>
              <a:rPr sz="1425" b="1">
                <a:solidFill>
                  <a:srgbClr val="B8E8FF"/>
                </a:solidFill>
              </a:rPr>
              <a:t>Extract</a:t>
            </a:r>
          </a:p>
          <a:p xmlns:a="http://schemas.openxmlformats.org/drawingml/2006/main">
            <a:pPr algn="ctr">
              <a:defRPr sz="1425" b="1">
                <a:solidFill>
                  <a:srgbClr val="B8E8FF"/>
                </a:solidFill>
              </a:defRPr>
            </a:pPr>
            <a:r>
              <a:rPr sz="1425" b="1">
                <a:solidFill>
                  <a:srgbClr val="B8E8FF"/>
                </a:solidFill>
              </a:rPr>
              <a:t>Cross-reference</a:t>
            </a:r>
          </a:p>
          <a:p xmlns:a="http://schemas.openxmlformats.org/drawingml/2006/main">
            <a:pPr algn="ctr">
              <a:defRPr sz="1425" b="1">
                <a:solidFill>
                  <a:srgbClr val="B8E8FF"/>
                </a:solidFill>
              </a:defRPr>
            </a:pPr>
            <a:r>
              <a:rPr sz="1425" b="1">
                <a:solidFill>
                  <a:srgbClr val="B8E8FF"/>
                </a:solidFill>
              </a:rPr>
              <a:t>Test coverage</a:t>
            </a:r>
          </a:p>
          <a:p xmlns:a="http://schemas.openxmlformats.org/drawingml/2006/main">
            <a:pPr algn="ctr">
              <a:defRPr sz="1425" b="1">
                <a:solidFill>
                  <a:srgbClr val="B8E8FF"/>
                </a:solidFill>
              </a:defRPr>
            </a:pPr>
            <a:r>
              <a:rPr sz="1425" b="1">
                <a:solidFill>
                  <a:srgbClr val="B8E8FF"/>
                </a:solidFill>
              </a:rPr>
              <a:t>Preserve evidence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539FA6B-2D52-410D-9968-4EA6C428F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45745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23A5D"/>
                </a:solidFill>
              </a:defRPr>
            </a:pPr>
            <a:r>
              <a:rPr sz="1125" b="1">
                <a:solidFill>
                  <a:srgbClr val="123A5D"/>
                </a:solidFill>
              </a:rPr>
              <a:t>SLOT 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4D4FFC-1EB5-4B92-90EE-FA3E021C1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87655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0243B"/>
                </a:solidFill>
              </a:defRPr>
            </a:pPr>
            <a:r>
              <a:rPr sz="1950" b="1">
                <a:solidFill>
                  <a:srgbClr val="10243B"/>
                </a:solidFill>
              </a:rPr>
              <a:t>Implementation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9BCDBA-B181-40E4-AB16-B3AFBB04F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40995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7288"/>
                </a:solidFill>
              </a:defRPr>
            </a:pPr>
            <a:r>
              <a:rPr sz="1275" b="0">
                <a:solidFill>
                  <a:srgbClr val="5A7288"/>
                </a:solidFill>
              </a:rPr>
              <a:t>Design files, procedures, test records or commissioning evidence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CE52F6-6821-4015-8603-0ED08D974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76750"/>
            <a:ext cx="0" cy="457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23A5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0D30FA6-95A5-413D-A3E7-CE7CBA4DB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4933950"/>
            <a:ext cx="5981700" cy="857250"/>
          </a:xfrm>
          <a:prstGeom xmlns:a="http://schemas.openxmlformats.org/drawingml/2006/main" prst="roundRect">
            <a:avLst>
              <a:gd name="adj" fmla="val 15556"/>
            </a:avLst>
          </a:prstGeom>
          <a:solidFill xmlns:a="http://schemas.openxmlformats.org/drawingml/2006/main">
            <a:srgbClr val="F7FBFF"/>
          </a:solidFill>
          <a:ln xmlns:a="http://schemas.openxmlformats.org/drawingml/2006/main" w="19050">
            <a:solidFill>
              <a:srgbClr val="F0A54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7598F4-55B9-4647-9CA7-04B1819D7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5095875"/>
            <a:ext cx="838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0A54A"/>
                </a:solidFill>
              </a:defRPr>
            </a:pPr>
            <a:r>
              <a:rPr sz="1050" b="1">
                <a:solidFill>
                  <a:srgbClr val="F0A54A"/>
                </a:solidFill>
              </a:rPr>
              <a:t>OUTPUT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77DCCC-AFA9-4787-A8B3-7377C2B10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124450"/>
            <a:ext cx="449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43B"/>
                </a:solidFill>
              </a:defRPr>
            </a:pPr>
            <a:r>
              <a:rPr sz="1575" b="1">
                <a:solidFill>
                  <a:srgbClr val="10243B"/>
                </a:solidFill>
              </a:rPr>
              <a:t>A traceable gap and coverage report for expert review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72340CC-F078-498C-A3D1-3C5B3FE3D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E2E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E1FBB8E-C781-4818-904F-8EFCDFBDA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A7288"/>
                </a:solidFill>
              </a:defRPr>
            </a:pPr>
            <a:r>
              <a:rPr sz="900" b="0">
                <a:solidFill>
                  <a:srgbClr val="5A7288"/>
                </a:solidFill>
              </a:rPr>
              <a:t>SAE — Automation · SIRIUS public overview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007BFAC-337B-4573-AD74-C4A1F3F2E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4960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123A5D"/>
                </a:solidFill>
              </a:defRPr>
            </a:pPr>
            <a:r>
              <a:rPr sz="900" b="1">
                <a:solidFill>
                  <a:srgbClr val="123A5D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02083611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8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5E0FE5E-53A8-4CE2-B430-27C64CDD4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C8FF"/>
                </a:solidFill>
              </a:defRPr>
            </a:pPr>
            <a:r>
              <a:rPr sz="1200" b="1">
                <a:solidFill>
                  <a:srgbClr val="66C8FF"/>
                </a:solidFill>
              </a:rPr>
              <a:t>COOPERATIVE OPERATING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7C4AB0-5A93-452A-B2EF-197E09772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096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BFF"/>
                </a:solidFill>
              </a:defRPr>
            </a:pPr>
            <a:r>
              <a:rPr sz="3150" b="1">
                <a:solidFill>
                  <a:srgbClr val="F7FBFF"/>
                </a:solidFill>
              </a:rPr>
              <a:t>One system brings several expert perspectives together.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2C37FC-D0F0-410D-8C18-EBB4448FC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409825"/>
            <a:ext cx="83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36F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FAA417-E126-4659-A3A3-D12A3E51E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409825"/>
            <a:ext cx="0" cy="2381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36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D3C22C-3D02-4AD3-92C0-07E81FCEE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09825"/>
            <a:ext cx="83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36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191B27-B440-48F0-90E9-14B1B00CF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09825"/>
            <a:ext cx="0" cy="2381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3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67991F-124A-4C27-8D56-166FECEC1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5019675"/>
            <a:ext cx="83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36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C9B6A7-666C-4B2D-AC27-3E7654833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981450"/>
            <a:ext cx="0" cy="10382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36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B919E5-B4DF-4D12-9092-87089BAB5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019675"/>
            <a:ext cx="83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36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9B9CB3-2DB7-4F43-8023-CE93F3645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981450"/>
            <a:ext cx="0" cy="10382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36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774113-7F0F-4A0E-BB36-2679C1D62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647950"/>
            <a:ext cx="2476500" cy="1333500"/>
          </a:xfrm>
          <a:prstGeom xmlns:a="http://schemas.openxmlformats.org/drawingml/2006/main" prst="roundRect">
            <a:avLst>
              <a:gd name="adj" fmla="val 15714"/>
            </a:avLst>
          </a:prstGeom>
          <a:solidFill xmlns:a="http://schemas.openxmlformats.org/drawingml/2006/main">
            <a:srgbClr val="123A5D"/>
          </a:solidFill>
          <a:ln xmlns:a="http://schemas.openxmlformats.org/drawingml/2006/main" w="19050">
            <a:solidFill>
              <a:srgbClr val="66C8F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610B26-BFA9-4385-B3B6-F86F44958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05125"/>
            <a:ext cx="1752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7FBFF"/>
                </a:solidFill>
              </a:defRPr>
            </a:pPr>
            <a:r>
              <a:rPr sz="2175" b="1">
                <a:solidFill>
                  <a:srgbClr val="F7FBFF"/>
                </a:solidFill>
              </a:rPr>
              <a:t>SIRIUS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7D9D52-56E7-479D-BBDD-B81C9804E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400425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B8E8FF"/>
                </a:solidFill>
              </a:defRPr>
            </a:pPr>
            <a:r>
              <a:rPr sz="1275" b="0">
                <a:solidFill>
                  <a:srgbClr val="B8E8FF"/>
                </a:solidFill>
              </a:rPr>
              <a:t>Shared, traceable evidence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3D5644-9076-4F7D-8622-A3EABCB3E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47850"/>
            <a:ext cx="3143250" cy="1123950"/>
          </a:xfrm>
          <a:prstGeom xmlns:a="http://schemas.openxmlformats.org/drawingml/2006/main" prst="roundRect">
            <a:avLst>
              <a:gd name="adj" fmla="val 11864"/>
            </a:avLst>
          </a:prstGeom>
          <a:solidFill xmlns:a="http://schemas.openxmlformats.org/drawingml/2006/main">
            <a:srgbClr val="0B2645"/>
          </a:solidFill>
          <a:ln xmlns:a="http://schemas.openxmlformats.org/drawingml/2006/main" w="9525">
            <a:solidFill>
              <a:srgbClr val="31536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254950-D431-4DB8-8495-9B591D215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038350"/>
            <a:ext cx="2724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Domain engineers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8DCB22-72C1-4084-8C54-255CA0276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419350"/>
            <a:ext cx="27241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FC6D8"/>
                </a:solidFill>
              </a:defRPr>
            </a:pPr>
            <a:r>
              <a:rPr sz="1200" b="0">
                <a:solidFill>
                  <a:srgbClr val="AFC6D8"/>
                </a:solidFill>
              </a:rPr>
              <a:t>Define the technical question and evaluate meaning.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D3D026-1FE7-4EF1-8206-F5ED33509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847850"/>
            <a:ext cx="3143250" cy="1123950"/>
          </a:xfrm>
          <a:prstGeom xmlns:a="http://schemas.openxmlformats.org/drawingml/2006/main" prst="roundRect">
            <a:avLst>
              <a:gd name="adj" fmla="val 11864"/>
            </a:avLst>
          </a:prstGeom>
          <a:solidFill xmlns:a="http://schemas.openxmlformats.org/drawingml/2006/main">
            <a:srgbClr val="0B2645"/>
          </a:solidFill>
          <a:ln xmlns:a="http://schemas.openxmlformats.org/drawingml/2006/main" w="9525">
            <a:solidFill>
              <a:srgbClr val="31536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80009E-3513-47CA-9491-81586B13D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038350"/>
            <a:ext cx="2724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Document &amp; quality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AABADE-184A-4155-B7DC-AA318899B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419350"/>
            <a:ext cx="27241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FC6D8"/>
                </a:solidFill>
              </a:defRPr>
            </a:pPr>
            <a:r>
              <a:rPr sz="1200" b="0">
                <a:solidFill>
                  <a:srgbClr val="AFC6D8"/>
                </a:solidFill>
              </a:rPr>
              <a:t>Protect configuration, evidence and review discipline.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3612E05-FDCC-42BE-8BA7-CDB90279B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57700"/>
            <a:ext cx="3143250" cy="1123950"/>
          </a:xfrm>
          <a:prstGeom xmlns:a="http://schemas.openxmlformats.org/drawingml/2006/main" prst="roundRect">
            <a:avLst>
              <a:gd name="adj" fmla="val 11864"/>
            </a:avLst>
          </a:prstGeom>
          <a:solidFill xmlns:a="http://schemas.openxmlformats.org/drawingml/2006/main">
            <a:srgbClr val="0B2645"/>
          </a:solidFill>
          <a:ln xmlns:a="http://schemas.openxmlformats.org/drawingml/2006/main" w="9525">
            <a:solidFill>
              <a:srgbClr val="31536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325E31-5E24-4061-908E-DC3157BE8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648200"/>
            <a:ext cx="2724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AI &amp; retrieval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AA8EFFE-E24A-4AF9-B5B7-1F7B425C4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029200"/>
            <a:ext cx="27241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FC6D8"/>
                </a:solidFill>
              </a:defRPr>
            </a:pPr>
            <a:r>
              <a:rPr sz="1200" b="0">
                <a:solidFill>
                  <a:srgbClr val="AFC6D8"/>
                </a:solidFill>
              </a:rPr>
              <a:t>Maintain analysis methods, models and indexes.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D7686A3-1D40-4C59-9D34-1F23850C5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457700"/>
            <a:ext cx="3143250" cy="1123950"/>
          </a:xfrm>
          <a:prstGeom xmlns:a="http://schemas.openxmlformats.org/drawingml/2006/main" prst="roundRect">
            <a:avLst>
              <a:gd name="adj" fmla="val 11864"/>
            </a:avLst>
          </a:prstGeom>
          <a:solidFill xmlns:a="http://schemas.openxmlformats.org/drawingml/2006/main">
            <a:srgbClr val="2C251C"/>
          </a:solidFill>
          <a:ln xmlns:a="http://schemas.openxmlformats.org/drawingml/2006/main" w="9525">
            <a:solidFill>
              <a:srgbClr val="F0A54A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A5D4D0C-E24E-4334-A854-B8B148289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648200"/>
            <a:ext cx="2724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Client &amp; reviewers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BD6E4A2-1767-4A07-ACE5-18A40CE68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029200"/>
            <a:ext cx="27241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FC6D8"/>
                </a:solidFill>
              </a:defRPr>
            </a:pPr>
            <a:r>
              <a:rPr sz="1200" b="0">
                <a:solidFill>
                  <a:srgbClr val="AFC6D8"/>
                </a:solidFill>
              </a:rPr>
              <a:t>Confirm scope, challenge findings and own decisions.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E834759-C24F-4568-BB86-4AB663D7A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829300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8E8FF"/>
                </a:solidFill>
              </a:defRPr>
            </a:pPr>
            <a:r>
              <a:rPr sz="1350" b="1">
                <a:solidFill>
                  <a:srgbClr val="B8E8FF"/>
                </a:solidFill>
              </a:rPr>
              <a:t>Cooperation is a governance feature: no single model or discipline owns the whole conclusion.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CC3245D-89F6-43C2-B366-69F9DFEEC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1536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5C15D24-F0F7-4AC1-A08E-B042B927A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FC6D8"/>
                </a:solidFill>
              </a:defRPr>
            </a:pPr>
            <a:r>
              <a:rPr sz="900" b="0">
                <a:solidFill>
                  <a:srgbClr val="AFC6D8"/>
                </a:solidFill>
              </a:rPr>
              <a:t>SAE — Automation · SIRIUS public overview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9994CA6-1F35-496F-9C50-F079F989E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4960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C8FF"/>
                </a:solidFill>
              </a:defRPr>
            </a:pPr>
            <a:r>
              <a:rPr sz="900" b="1">
                <a:solidFill>
                  <a:srgbClr val="66C8FF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37288500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B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9D38A91-0331-4C13-8DB2-064CBD597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23A5D"/>
                </a:solidFill>
              </a:defRPr>
            </a:pPr>
            <a:r>
              <a:rPr sz="1200" b="1">
                <a:solidFill>
                  <a:srgbClr val="123A5D"/>
                </a:solidFill>
              </a:rPr>
              <a:t>A RESPONSIBLE NEXT 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59F4ABE-A576-4E4E-96AA-667E7508A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287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43B"/>
                </a:solidFill>
              </a:defRPr>
            </a:pPr>
            <a:r>
              <a:rPr sz="3150" b="1">
                <a:solidFill>
                  <a:srgbClr val="10243B"/>
                </a:solidFill>
              </a:rPr>
              <a:t>Start with one controlled corpus and one valuable question.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881B69-094A-4961-B819-B177EFFCD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8096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A7288"/>
                </a:solidFill>
              </a:defRPr>
            </a:pPr>
            <a:r>
              <a:rPr sz="1650" b="0">
                <a:solidFill>
                  <a:srgbClr val="5A7288"/>
                </a:solidFill>
              </a:rPr>
              <a:t>A focused pilot can establish the vocabulary, evidence expectations and review roles before broader use.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D299F6-8AB0-42CA-A9A5-E16E9EB7E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5277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C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D83F33-51A0-4AA2-964D-FD3FBE6E9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6705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43B"/>
                </a:solidFill>
              </a:defRPr>
            </a:pPr>
            <a:r>
              <a:rPr sz="1725" b="1">
                <a:solidFill>
                  <a:srgbClr val="10243B"/>
                </a:solidFill>
              </a:rPr>
              <a:t>Faster orientation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E2B3EC-92A0-419B-A35D-E56AB5E2F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086100"/>
            <a:ext cx="619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A7288"/>
                </a:solidFill>
              </a:defRPr>
            </a:pPr>
            <a:r>
              <a:rPr sz="1350" b="0">
                <a:solidFill>
                  <a:srgbClr val="5A7288"/>
                </a:solidFill>
              </a:rPr>
              <a:t>Help specialists navigate large repositories and locate relevant evidence.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811FEA-9647-46B7-9707-AD01A0585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287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C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06AA7B-83E4-4377-9669-A808B166D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86715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43B"/>
                </a:solidFill>
              </a:defRPr>
            </a:pPr>
            <a:r>
              <a:rPr sz="1725" b="1">
                <a:solidFill>
                  <a:srgbClr val="10243B"/>
                </a:solidFill>
              </a:rPr>
              <a:t>Repeatable verification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063F05-846F-4B65-9438-56CC41F79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886200"/>
            <a:ext cx="619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A7288"/>
                </a:solidFill>
              </a:defRPr>
            </a:pPr>
            <a:r>
              <a:rPr sz="1350" b="0">
                <a:solidFill>
                  <a:srgbClr val="5A7288"/>
                </a:solidFill>
              </a:rPr>
              <a:t>Apply the same confirmed analysis logic across controlled document batches.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2892F0-C16E-4FB0-A045-280ADFDAD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5297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A5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8E5CCB-ADB4-4BA2-BE54-5390D0487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66725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43B"/>
                </a:solidFill>
              </a:defRPr>
            </a:pPr>
            <a:r>
              <a:rPr sz="1725" b="1">
                <a:solidFill>
                  <a:srgbClr val="10243B"/>
                </a:solidFill>
              </a:rPr>
              <a:t>Reviewable decisions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A02268-3C04-4343-9169-D19F410CE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686300"/>
            <a:ext cx="619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A7288"/>
                </a:solidFill>
              </a:defRPr>
            </a:pPr>
            <a:r>
              <a:rPr sz="1350" b="0">
                <a:solidFill>
                  <a:srgbClr val="5A7288"/>
                </a:solidFill>
              </a:rPr>
              <a:t>Keep the evidence trail available for challenge, correction and approval.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4B1061-4E29-405C-B069-57B704EDE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8204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0B26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4D0CBE-8273-459D-8AC5-71C675D6D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734050"/>
            <a:ext cx="533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Discuss a SIRIUS cooperation or pilot scope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7DD378-4ED5-41A9-83AE-8B521F635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762625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B8E8FF"/>
                </a:solidFill>
              </a:defRPr>
            </a:pPr>
            <a:r>
              <a:rPr sz="1350" b="0">
                <a:solidFill>
                  <a:srgbClr val="B8E8FF"/>
                </a:solidFill>
              </a:rPr>
              <a:t>hrehus@saeautomation.sk  ·  +421 908 775 369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B73565-0762-4BC9-9C97-230201CE2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E2E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830A8F-2FF5-4EBE-83C5-DEC84D89D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A7288"/>
                </a:solidFill>
              </a:defRPr>
            </a:pPr>
            <a:r>
              <a:rPr sz="900" b="0">
                <a:solidFill>
                  <a:srgbClr val="5A7288"/>
                </a:solidFill>
              </a:rPr>
              <a:t>SAE — Automation · SIRIUS public overview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20695A5-18A6-497C-93E8-3C02692D5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49605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123A5D"/>
                </a:solidFill>
              </a:defRPr>
            </a:pPr>
            <a:r>
              <a:rPr sz="900" b="1">
                <a:solidFill>
                  <a:srgbClr val="123A5D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10157332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2026-09-01T19:41:13.3980000Z</dcterms:created>
  <dcterms:modified xsi:type="dcterms:W3CDTF">2026-09-01T19:41:13.3980000Z</dcterms:modified>
</coreProperties>
</file>